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70" r:id="rId3"/>
    <p:sldId id="271" r:id="rId4"/>
    <p:sldId id="278" r:id="rId5"/>
    <p:sldId id="257" r:id="rId6"/>
    <p:sldId id="272" r:id="rId7"/>
    <p:sldId id="258" r:id="rId8"/>
    <p:sldId id="273" r:id="rId9"/>
    <p:sldId id="259" r:id="rId10"/>
    <p:sldId id="275" r:id="rId11"/>
    <p:sldId id="276" r:id="rId12"/>
    <p:sldId id="260" r:id="rId13"/>
    <p:sldId id="268" r:id="rId14"/>
    <p:sldId id="277" r:id="rId15"/>
    <p:sldId id="285" r:id="rId16"/>
    <p:sldId id="281" r:id="rId17"/>
    <p:sldId id="287" r:id="rId18"/>
    <p:sldId id="262" r:id="rId19"/>
    <p:sldId id="269" r:id="rId20"/>
    <p:sldId id="263" r:id="rId21"/>
    <p:sldId id="266" r:id="rId22"/>
    <p:sldId id="267" r:id="rId23"/>
    <p:sldId id="286" r:id="rId24"/>
  </p:sldIdLst>
  <p:sldSz cx="24384000" cy="13716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8" d="100"/>
          <a:sy n="38" d="100"/>
        </p:scale>
        <p:origin x="-516" y="48"/>
      </p:cViewPr>
      <p:guideLst>
        <p:guide orient="horz" pos="4320"/>
        <p:guide pos="7680"/>
      </p:guideLst>
    </p:cSldViewPr>
  </p:slideViewPr>
  <p:notesTextViewPr>
    <p:cViewPr>
      <p:scale>
        <a:sx n="1" d="1"/>
        <a:sy n="1" d="1"/>
      </p:scale>
      <p:origin x="0" y="0"/>
    </p:cViewPr>
  </p:notesTextViewPr>
  <p:sorterViewPr>
    <p:cViewPr>
      <p:scale>
        <a:sx n="100" d="100"/>
        <a:sy n="100" d="100"/>
      </p:scale>
      <p:origin x="0" y="23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DE5E094-10DC-494A-AFF8-BBC91BA80886}" type="datetimeFigureOut">
              <a:rPr lang="en-US" smtClean="0"/>
              <a:pPr/>
              <a:t>1/5/2024</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D31AA1D2-E465-4AFD-833A-7C3C82C786CC}" type="slidenum">
              <a:rPr lang="en-US" smtClean="0"/>
              <a:pPr/>
              <a:t>‹#›</a:t>
            </a:fld>
            <a:endParaRPr lang="en-US"/>
          </a:p>
        </p:txBody>
      </p:sp>
    </p:spTree>
    <p:extLst>
      <p:ext uri="{BB962C8B-B14F-4D97-AF65-F5344CB8AC3E}">
        <p14:creationId xmlns:p14="http://schemas.microsoft.com/office/powerpoint/2010/main" xmlns="" val="1426929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422275" y="704850"/>
            <a:ext cx="6257925" cy="3519488"/>
          </a:xfrm>
          <a:prstGeom prst="rect">
            <a:avLst/>
          </a:prstGeom>
        </p:spPr>
        <p:txBody>
          <a:bodyPr lIns="94229" tIns="47114" rIns="94229" bIns="47114"/>
          <a:lstStyle/>
          <a:p>
            <a:endParaRPr/>
          </a:p>
        </p:txBody>
      </p:sp>
      <p:sp>
        <p:nvSpPr>
          <p:cNvPr id="169" name="Shape 169"/>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xmlns="" val="63336272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92832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847656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84765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7269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7068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40027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9752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50709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322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3222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7217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27076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27076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84765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590784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tatem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ig Fac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7" name="Body Level One…"/>
          <p:cNvSpPr txBox="1">
            <a:spLocks noGrp="1"/>
          </p:cNvSpPr>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Low angle black and white photo of a futuristic apartment building under a cloudy sky"/>
          <p:cNvSpPr>
            <a:spLocks noGrp="1"/>
          </p:cNvSpPr>
          <p:nvPr>
            <p:ph type="pic" idx="21"/>
          </p:nvPr>
        </p:nvSpPr>
        <p:spPr>
          <a:xfrm>
            <a:off x="-120802" y="1270000"/>
            <a:ext cx="16840201" cy="11226800"/>
          </a:xfrm>
          <a:prstGeom prst="rect">
            <a:avLst/>
          </a:prstGeom>
        </p:spPr>
        <p:txBody>
          <a:bodyPr lIns="91439" tIns="45719" rIns="91439" bIns="45719">
            <a:noAutofit/>
          </a:bodyPr>
          <a:lstStyle/>
          <a:p>
            <a:endParaRPr/>
          </a:p>
        </p:txBody>
      </p:sp>
      <p:sp>
        <p:nvSpPr>
          <p:cNvPr id="145" name="Black and white photo of the outside of a modern office building "/>
          <p:cNvSpPr>
            <a:spLocks noGrp="1"/>
          </p:cNvSpPr>
          <p:nvPr>
            <p:ph type="pic" sz="quarter" idx="22"/>
          </p:nvPr>
        </p:nvSpPr>
        <p:spPr>
          <a:xfrm>
            <a:off x="15443200" y="1270000"/>
            <a:ext cx="8102600" cy="5410200"/>
          </a:xfrm>
          <a:prstGeom prst="rect">
            <a:avLst/>
          </a:prstGeom>
        </p:spPr>
        <p:txBody>
          <a:bodyPr lIns="91439" tIns="45719" rIns="91439" bIns="45719">
            <a:noAutofit/>
          </a:bodyPr>
          <a:lstStyle/>
          <a:p>
            <a:endParaRPr/>
          </a:p>
        </p:txBody>
      </p:sp>
      <p:sp>
        <p:nvSpPr>
          <p:cNvPr id="146" name="Black and white photo of lattice-like, modern architecture on a building"/>
          <p:cNvSpPr>
            <a:spLocks noGrp="1"/>
          </p:cNvSpPr>
          <p:nvPr>
            <p:ph type="pic" sz="half" idx="23"/>
          </p:nvPr>
        </p:nvSpPr>
        <p:spPr>
          <a:xfrm>
            <a:off x="15811500" y="4876800"/>
            <a:ext cx="7366000" cy="98298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
        <p:nvSpPr>
          <p:cNvPr id="154" name="Low angle black and white photo of a modern buildin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4" name="Black and white photo of shadows cast on a concrete structure"/>
          <p:cNvSpPr>
            <a:spLocks noGrp="1"/>
          </p:cNvSpPr>
          <p:nvPr>
            <p:ph type="pic" idx="21"/>
          </p:nvPr>
        </p:nvSpPr>
        <p:spPr>
          <a:xfrm>
            <a:off x="9270652" y="1263650"/>
            <a:ext cx="16757661" cy="11188700"/>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3" name="Close-up black and white photo of intricate building architecture"/>
          <p:cNvSpPr>
            <a:spLocks noGrp="1"/>
          </p:cNvSpPr>
          <p:nvPr>
            <p:ph type="pic" idx="22"/>
          </p:nvPr>
        </p:nvSpPr>
        <p:spPr>
          <a:xfrm>
            <a:off x="12192000" y="-1341967"/>
            <a:ext cx="10922000" cy="16399934"/>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72"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82"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3"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iptpa.com/iptpa-rating-skills-assessment"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gwynngorrell@gmail.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atings Policy and Procedure"/>
          <p:cNvSpPr txBox="1">
            <a:spLocks noGrp="1"/>
          </p:cNvSpPr>
          <p:nvPr>
            <p:ph type="ctrTitle"/>
          </p:nvPr>
        </p:nvSpPr>
        <p:spPr>
          <a:xfrm>
            <a:off x="1206498" y="2767339"/>
            <a:ext cx="21971004" cy="4648201"/>
          </a:xfrm>
          <a:prstGeom prst="rect">
            <a:avLst/>
          </a:prstGeom>
        </p:spPr>
        <p:txBody>
          <a:bodyPr/>
          <a:lstStyle/>
          <a:p>
            <a:r>
              <a:rPr dirty="0"/>
              <a:t>Ratings Policy and Procedure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n official tournament rating (UTPR, WPR, CTPR) may be considered for rating placement with proof of a minimum of four tournaments played and with the approval of the Ratings Committee.…"/>
          <p:cNvSpPr txBox="1"/>
          <p:nvPr/>
        </p:nvSpPr>
        <p:spPr>
          <a:xfrm>
            <a:off x="457200" y="2025975"/>
            <a:ext cx="23469600" cy="1083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57250" indent="-857250">
              <a:lnSpc>
                <a:spcPct val="150000"/>
              </a:lnSpc>
              <a:buFont typeface="Arial" panose="020B0604020202020204" pitchFamily="34" charset="0"/>
              <a:buChar char="•"/>
              <a:defRPr sz="7000"/>
            </a:pPr>
            <a:r>
              <a:rPr lang="en-US" sz="8000" dirty="0"/>
              <a:t>IPTPA Test results </a:t>
            </a:r>
            <a:r>
              <a:rPr lang="en-US" sz="8000" b="1" u="sng" dirty="0"/>
              <a:t>will be considered as proof </a:t>
            </a:r>
            <a:r>
              <a:rPr lang="en-US" sz="8000" dirty="0"/>
              <a:t>of rating placement</a:t>
            </a:r>
            <a:r>
              <a:rPr lang="en-US" sz="8000" dirty="0" smtClean="0"/>
              <a:t>.</a:t>
            </a:r>
          </a:p>
          <a:p>
            <a:pPr>
              <a:lnSpc>
                <a:spcPct val="150000"/>
              </a:lnSpc>
              <a:defRPr sz="7000"/>
            </a:pPr>
            <a:endParaRPr lang="en-US" sz="3500" dirty="0" smtClean="0"/>
          </a:p>
          <a:p>
            <a:pPr marL="857250" indent="-857250">
              <a:lnSpc>
                <a:spcPct val="150000"/>
              </a:lnSpc>
              <a:buFont typeface="Arial" panose="020B0604020202020204" pitchFamily="34" charset="0"/>
              <a:buChar char="•"/>
              <a:defRPr sz="7000"/>
            </a:pPr>
            <a:r>
              <a:rPr lang="en-US" sz="8000" dirty="0" smtClean="0"/>
              <a:t>DUPR is </a:t>
            </a:r>
            <a:r>
              <a:rPr lang="en-US" sz="8000" b="1" u="sng" dirty="0" smtClean="0"/>
              <a:t>no longer accepted </a:t>
            </a:r>
            <a:r>
              <a:rPr lang="en-US" sz="8000" dirty="0" smtClean="0"/>
              <a:t>as proof of rating placement</a:t>
            </a:r>
            <a:endParaRPr lang="en-US" sz="8000" dirty="0"/>
          </a:p>
          <a:p>
            <a:pPr>
              <a:lnSpc>
                <a:spcPct val="150000"/>
              </a:lnSpc>
              <a:defRPr sz="7000"/>
            </a:pPr>
            <a:endParaRPr sz="3500" dirty="0"/>
          </a:p>
        </p:txBody>
      </p:sp>
    </p:spTree>
    <p:extLst>
      <p:ext uri="{BB962C8B-B14F-4D97-AF65-F5344CB8AC3E}">
        <p14:creationId xmlns:p14="http://schemas.microsoft.com/office/powerpoint/2010/main" xmlns="" val="55630812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lstStyle/>
          <a:p>
            <a:r>
              <a:rPr lang="en-US" dirty="0" smtClean="0"/>
              <a:t>Existing Players</a:t>
            </a:r>
            <a:endParaRPr lang="en-US" dirty="0"/>
          </a:p>
        </p:txBody>
      </p:sp>
    </p:spTree>
    <p:extLst>
      <p:ext uri="{BB962C8B-B14F-4D97-AF65-F5344CB8AC3E}">
        <p14:creationId xmlns:p14="http://schemas.microsoft.com/office/powerpoint/2010/main" xmlns="" val="165428141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f, at any time during the season, a player is identified as obviously playing above his/her current skills rating by the player’s Lead, a member of the Evaluation Team, or the PEMPC Pro, a designation of ‘E’ (for evaluate) will be attached to that playe"/>
          <p:cNvSpPr txBox="1"/>
          <p:nvPr/>
        </p:nvSpPr>
        <p:spPr>
          <a:xfrm>
            <a:off x="533400" y="737171"/>
            <a:ext cx="23164800" cy="11759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57250" indent="-857250">
              <a:lnSpc>
                <a:spcPct val="125000"/>
              </a:lnSpc>
              <a:buFont typeface="Arial" panose="020B0604020202020204" pitchFamily="34" charset="0"/>
              <a:buChar char="•"/>
              <a:defRPr sz="5400"/>
            </a:pPr>
            <a:r>
              <a:rPr sz="7200" dirty="0"/>
              <a:t>If, at any time during the season, a player is identified as obviously </a:t>
            </a:r>
            <a:r>
              <a:rPr sz="7200" b="1" u="sng" dirty="0"/>
              <a:t>playing above his/her current skills rating </a:t>
            </a:r>
            <a:r>
              <a:rPr sz="7200" dirty="0"/>
              <a:t>by the player’s </a:t>
            </a:r>
            <a:r>
              <a:rPr sz="7200" dirty="0" smtClean="0"/>
              <a:t>Lead</a:t>
            </a:r>
            <a:r>
              <a:rPr lang="en-US" sz="7200" dirty="0" smtClean="0"/>
              <a:t> </a:t>
            </a:r>
            <a:r>
              <a:rPr sz="7200" dirty="0" smtClean="0"/>
              <a:t>or </a:t>
            </a:r>
            <a:r>
              <a:rPr sz="7200" dirty="0"/>
              <a:t>the PEMPC Pro, a designation of ‘E’ (for evaluate) will be attached to that player’s </a:t>
            </a:r>
            <a:r>
              <a:rPr sz="7200" dirty="0" smtClean="0"/>
              <a:t>rating</a:t>
            </a:r>
            <a:r>
              <a:rPr lang="en-US" sz="7200" dirty="0" smtClean="0"/>
              <a:t>.</a:t>
            </a:r>
          </a:p>
          <a:p>
            <a:pPr marL="857250" indent="-857250">
              <a:lnSpc>
                <a:spcPct val="125000"/>
              </a:lnSpc>
              <a:buFont typeface="Arial" panose="020B0604020202020204" pitchFamily="34" charset="0"/>
              <a:buChar char="•"/>
              <a:defRPr sz="5400"/>
            </a:pPr>
            <a:r>
              <a:rPr lang="en-US" sz="7200" dirty="0"/>
              <a:t>T</a:t>
            </a:r>
            <a:r>
              <a:rPr sz="7200" dirty="0" smtClean="0"/>
              <a:t>hat </a:t>
            </a:r>
            <a:r>
              <a:rPr sz="7200" dirty="0"/>
              <a:t>player will be </a:t>
            </a:r>
            <a:r>
              <a:rPr sz="7200" b="1" u="sng" dirty="0"/>
              <a:t>evaluated by the PEMPC Pro </a:t>
            </a:r>
            <a:r>
              <a:rPr sz="7200" dirty="0"/>
              <a:t>as soon as possible for potential movement to the next higher level.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f, at any time during the season, a player is identified as obviously playing above his/her current skills rating by the player’s Lead, a member of the Evaluation Team, or the PEMPC Pro, a designation of ‘E’ (for evaluate) will be attached to that playe"/>
          <p:cNvSpPr txBox="1"/>
          <p:nvPr/>
        </p:nvSpPr>
        <p:spPr>
          <a:xfrm>
            <a:off x="381001" y="889211"/>
            <a:ext cx="23622000" cy="11528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57250" indent="-857250">
              <a:lnSpc>
                <a:spcPct val="125000"/>
              </a:lnSpc>
              <a:buFont typeface="Arial" panose="020B0604020202020204" pitchFamily="34" charset="0"/>
              <a:buChar char="•"/>
              <a:defRPr sz="5400"/>
            </a:pPr>
            <a:r>
              <a:rPr sz="6600" dirty="0" smtClean="0"/>
              <a:t>IF </a:t>
            </a:r>
            <a:r>
              <a:rPr sz="6600" dirty="0"/>
              <a:t>a player deems himself/herself not competitive or having fun playing at his/her current rating level, the player may voluntarily move to a lower rating level at any time by making a request to the Ratings Committee. </a:t>
            </a:r>
            <a:endParaRPr lang="en-US" sz="6600" dirty="0" smtClean="0"/>
          </a:p>
          <a:p>
            <a:pPr marL="857250" indent="-857250">
              <a:lnSpc>
                <a:spcPct val="125000"/>
              </a:lnSpc>
              <a:buFont typeface="Arial" panose="020B0604020202020204" pitchFamily="34" charset="0"/>
              <a:buChar char="•"/>
              <a:defRPr sz="5400"/>
            </a:pPr>
            <a:endParaRPr lang="en-US" sz="3000" dirty="0" smtClean="0"/>
          </a:p>
          <a:p>
            <a:pPr marL="857250" indent="-857250">
              <a:lnSpc>
                <a:spcPct val="125000"/>
              </a:lnSpc>
              <a:buFont typeface="Arial" panose="020B0604020202020204" pitchFamily="34" charset="0"/>
              <a:buChar char="•"/>
              <a:defRPr sz="5400"/>
            </a:pPr>
            <a:r>
              <a:rPr sz="6000" i="1" dirty="0" smtClean="0"/>
              <a:t>Existing </a:t>
            </a:r>
            <a:r>
              <a:rPr sz="6000" i="1" dirty="0"/>
              <a:t>players will never be moved down by the Ratings Committee (except in the event of a new incoming player who has been identified by the Ratings Committee, his/her Lead, or the PEMPC Pro as obviously misplaced too high in rating.)</a:t>
            </a:r>
          </a:p>
        </p:txBody>
      </p:sp>
    </p:spTree>
    <p:extLst>
      <p:ext uri="{BB962C8B-B14F-4D97-AF65-F5344CB8AC3E}">
        <p14:creationId xmlns:p14="http://schemas.microsoft.com/office/powerpoint/2010/main" xmlns="" val="170410540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f, at any time during the season, a player is identified as obviously playing above his/her current skills rating by the player’s Lead, a member of the Evaluation Team, or the PEMPC Pro, a designation of ‘E’ (for evaluate) will be attached to that playe"/>
          <p:cNvSpPr txBox="1"/>
          <p:nvPr/>
        </p:nvSpPr>
        <p:spPr>
          <a:xfrm>
            <a:off x="914400" y="1623158"/>
            <a:ext cx="22555200" cy="10374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57250" indent="-857250">
              <a:lnSpc>
                <a:spcPct val="150000"/>
              </a:lnSpc>
              <a:buFont typeface="Arial" panose="020B0604020202020204" pitchFamily="34" charset="0"/>
              <a:buChar char="•"/>
            </a:pPr>
            <a:r>
              <a:rPr lang="en-US" sz="7200" dirty="0"/>
              <a:t>Players who feel they are ready to move up in rating level will alert the Testing Coordinator.  </a:t>
            </a:r>
            <a:endParaRPr lang="en-US" sz="7200" dirty="0" smtClean="0"/>
          </a:p>
          <a:p>
            <a:pPr>
              <a:lnSpc>
                <a:spcPct val="150000"/>
              </a:lnSpc>
            </a:pPr>
            <a:endParaRPr lang="en-US" sz="3500" dirty="0" smtClean="0"/>
          </a:p>
          <a:p>
            <a:pPr marL="857250" indent="-857250">
              <a:lnSpc>
                <a:spcPct val="150000"/>
              </a:lnSpc>
              <a:buFont typeface="Arial" panose="020B0604020202020204" pitchFamily="34" charset="0"/>
              <a:buChar char="•"/>
            </a:pPr>
            <a:r>
              <a:rPr lang="en-US" sz="7200" dirty="0" smtClean="0"/>
              <a:t>The </a:t>
            </a:r>
            <a:r>
              <a:rPr lang="en-US" sz="7200" dirty="0"/>
              <a:t>Testing Coordinator will send the player information on how to sign up for the Skills/Performance </a:t>
            </a:r>
            <a:r>
              <a:rPr lang="en-US" sz="7200" dirty="0" smtClean="0"/>
              <a:t>Test.</a:t>
            </a:r>
            <a:endParaRPr lang="en-US" sz="7200" dirty="0"/>
          </a:p>
        </p:txBody>
      </p:sp>
    </p:spTree>
    <p:extLst>
      <p:ext uri="{BB962C8B-B14F-4D97-AF65-F5344CB8AC3E}">
        <p14:creationId xmlns:p14="http://schemas.microsoft.com/office/powerpoint/2010/main" xmlns="" val="137537327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f, at any time during the season, a player is identified as obviously playing above his/her current skills rating by the player’s Lead, a member of the Evaluation Team, or the PEMPC Pro, a designation of ‘E’ (for evaluate) will be attached to that playe"/>
          <p:cNvSpPr txBox="1"/>
          <p:nvPr/>
        </p:nvSpPr>
        <p:spPr>
          <a:xfrm>
            <a:off x="1371600" y="5199842"/>
            <a:ext cx="21640800" cy="3221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lnSpc>
                <a:spcPct val="150000"/>
              </a:lnSpc>
            </a:pPr>
            <a:r>
              <a:rPr lang="en-US" sz="7200" dirty="0"/>
              <a:t>The Performance part of the test must be scheduled within two (2) weeks of the Skills test.</a:t>
            </a:r>
          </a:p>
        </p:txBody>
      </p:sp>
    </p:spTree>
    <p:extLst>
      <p:ext uri="{BB962C8B-B14F-4D97-AF65-F5344CB8AC3E}">
        <p14:creationId xmlns:p14="http://schemas.microsoft.com/office/powerpoint/2010/main" xmlns="" val="124281555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47800"/>
            <a:ext cx="22783800" cy="10687541"/>
          </a:xfrm>
          <a:prstGeom prst="rect">
            <a:avLst/>
          </a:prstGeom>
        </p:spPr>
        <p:txBody>
          <a:bodyPr wrap="square">
            <a:spAutoFit/>
          </a:bodyPr>
          <a:lstStyle/>
          <a:p>
            <a:pPr fontAlgn="base"/>
            <a:r>
              <a:rPr lang="en-US" sz="8000" dirty="0"/>
              <a:t>The Skills/Performance Test will have two parts:</a:t>
            </a:r>
          </a:p>
          <a:p>
            <a:pPr lvl="1" fontAlgn="base"/>
            <a:endParaRPr lang="en-US" sz="8000" dirty="0" smtClean="0"/>
          </a:p>
          <a:p>
            <a:pPr lvl="1" fontAlgn="base"/>
            <a:r>
              <a:rPr lang="en-US" sz="8000" dirty="0" smtClean="0"/>
              <a:t>Part </a:t>
            </a:r>
            <a:r>
              <a:rPr lang="en-US" sz="8000" dirty="0"/>
              <a:t>I is a skills test based on IPTPA Testing Standards. </a:t>
            </a:r>
            <a:r>
              <a:rPr lang="en-US" sz="8000" u="sng" dirty="0">
                <a:hlinkClick r:id="rId2"/>
              </a:rPr>
              <a:t>https://iptpa.com/iptpa-rating-skills-assessment</a:t>
            </a:r>
            <a:r>
              <a:rPr lang="en-US" sz="8000" dirty="0"/>
              <a:t> </a:t>
            </a:r>
          </a:p>
          <a:p>
            <a:pPr lvl="1" fontAlgn="base"/>
            <a:r>
              <a:rPr lang="en-US" sz="8000" dirty="0"/>
              <a:t>Part II will be a four-game Performance test in which the tester will play with and against three players rated in the target level.</a:t>
            </a:r>
          </a:p>
        </p:txBody>
      </p:sp>
    </p:spTree>
    <p:extLst>
      <p:ext uri="{BB962C8B-B14F-4D97-AF65-F5344CB8AC3E}">
        <p14:creationId xmlns:p14="http://schemas.microsoft.com/office/powerpoint/2010/main" xmlns="" val="22220730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1903344"/>
            <a:ext cx="18364200" cy="7013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1500" b="1" i="0" u="none" strike="noStrike" cap="none" spc="0" normalizeH="0" baseline="0" dirty="0" smtClean="0">
                <a:ln>
                  <a:noFill/>
                </a:ln>
                <a:solidFill>
                  <a:srgbClr val="FFFFFF"/>
                </a:solidFill>
                <a:effectLst/>
                <a:uFillTx/>
                <a:latin typeface="+mn-lt"/>
                <a:ea typeface="+mn-ea"/>
                <a:cs typeface="+mn-cs"/>
                <a:sym typeface="Helvetica Neue"/>
              </a:rPr>
              <a:t>PEMPC Skills Test Videos</a:t>
            </a:r>
          </a:p>
          <a:p>
            <a:pPr marL="0" marR="0" indent="0" algn="l" defTabSz="2438338" rtl="0" fontAlgn="auto" latinLnBrk="0" hangingPunct="0">
              <a:lnSpc>
                <a:spcPct val="90000"/>
              </a:lnSpc>
              <a:spcBef>
                <a:spcPts val="4500"/>
              </a:spcBef>
              <a:spcAft>
                <a:spcPts val="0"/>
              </a:spcAft>
              <a:buClrTx/>
              <a:buSzTx/>
              <a:buFontTx/>
              <a:buNone/>
              <a:tabLst/>
            </a:pPr>
            <a:endParaRPr kumimoji="0" lang="en-US" sz="11500" b="1" i="0" u="none" strike="noStrike" cap="none" spc="0" normalizeH="0" baseline="0" dirty="0" smtClean="0">
              <a:ln>
                <a:noFill/>
              </a:ln>
              <a:solidFill>
                <a:srgbClr val="FFFFFF"/>
              </a:solidFill>
              <a:effectLst/>
              <a:uFillTx/>
              <a:latin typeface="+mn-lt"/>
              <a:ea typeface="+mn-ea"/>
              <a:cs typeface="+mn-cs"/>
              <a:sym typeface="Helvetica Neue"/>
            </a:endParaRPr>
          </a:p>
          <a:p>
            <a:r>
              <a:rPr lang="en-US" sz="7200" b="1" dirty="0"/>
              <a:t>https://www.youtube.com/playlist?list=PLr9ebxrsyvwPGmDUewTo730zktZNa1IRW</a:t>
            </a:r>
            <a:endParaRPr kumimoji="0" lang="en-US" sz="7200" b="1" i="0" u="none" strike="noStrike" cap="none" spc="0" normalizeH="0" baseline="0" dirty="0">
              <a:ln>
                <a:noFill/>
              </a:ln>
              <a:solidFill>
                <a:srgbClr val="FFFFFF"/>
              </a:solidFill>
              <a:effectLst/>
              <a:uFillTx/>
              <a:sym typeface="Helvetica Neue"/>
            </a:endParaRPr>
          </a:p>
        </p:txBody>
      </p:sp>
    </p:spTree>
    <p:extLst>
      <p:ext uri="{BB962C8B-B14F-4D97-AF65-F5344CB8AC3E}">
        <p14:creationId xmlns:p14="http://schemas.microsoft.com/office/powerpoint/2010/main" xmlns="" val="334924805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If a player decides to test for the next rating level but fails either part of the test (Skills or Performance), the player may retest once per season, no sooner than one month after failure.  If a player passes the Skills portion, but fails the Performa"/>
          <p:cNvSpPr txBox="1"/>
          <p:nvPr/>
        </p:nvSpPr>
        <p:spPr>
          <a:xfrm>
            <a:off x="0" y="76200"/>
            <a:ext cx="24079200" cy="12567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25000"/>
              </a:lnSpc>
              <a:defRPr sz="6400"/>
            </a:lvl1pPr>
          </a:lstStyle>
          <a:p>
            <a:pPr marL="857250" indent="-857250">
              <a:buFont typeface="Arial" panose="020B0604020202020204" pitchFamily="34" charset="0"/>
              <a:buChar char="•"/>
            </a:pPr>
            <a:r>
              <a:rPr sz="7200" dirty="0"/>
              <a:t>If a player decides to test for the next rating level </a:t>
            </a:r>
            <a:r>
              <a:rPr sz="7200" b="1" u="sng" dirty="0"/>
              <a:t>but fails </a:t>
            </a:r>
            <a:r>
              <a:rPr sz="7200" dirty="0"/>
              <a:t>either part of the test (Skills or Performance), the player </a:t>
            </a:r>
            <a:r>
              <a:rPr sz="7200" b="1" u="sng" dirty="0"/>
              <a:t>may retest once per season, no sooner than one month after </a:t>
            </a:r>
            <a:r>
              <a:rPr sz="7200" b="1" u="sng" dirty="0" smtClean="0"/>
              <a:t>failure</a:t>
            </a:r>
            <a:r>
              <a:rPr sz="7200" dirty="0" smtClean="0"/>
              <a:t>.</a:t>
            </a:r>
            <a:r>
              <a:rPr lang="en-US" sz="7200" dirty="0" smtClean="0"/>
              <a:t> One month from the failed part.</a:t>
            </a:r>
          </a:p>
          <a:p>
            <a:endParaRPr lang="en-US" sz="1200" dirty="0" smtClean="0"/>
          </a:p>
          <a:p>
            <a:pPr marL="857250" indent="-857250">
              <a:buFont typeface="Arial" panose="020B0604020202020204" pitchFamily="34" charset="0"/>
              <a:buChar char="•"/>
            </a:pPr>
            <a:r>
              <a:rPr sz="7200" dirty="0" smtClean="0"/>
              <a:t>If </a:t>
            </a:r>
            <a:r>
              <a:rPr sz="7200" dirty="0"/>
              <a:t>a player passes the Skills </a:t>
            </a:r>
            <a:r>
              <a:rPr lang="en-US" sz="7200" dirty="0" smtClean="0"/>
              <a:t>part</a:t>
            </a:r>
            <a:r>
              <a:rPr sz="7200" dirty="0" smtClean="0"/>
              <a:t>, </a:t>
            </a:r>
            <a:r>
              <a:rPr sz="7200" dirty="0"/>
              <a:t>but fails the Performance </a:t>
            </a:r>
            <a:r>
              <a:rPr lang="en-US" sz="7200" dirty="0" smtClean="0"/>
              <a:t>part </a:t>
            </a:r>
            <a:r>
              <a:rPr sz="7200" dirty="0" smtClean="0"/>
              <a:t>of </a:t>
            </a:r>
            <a:r>
              <a:rPr sz="7200" dirty="0"/>
              <a:t>the test, the player will retest only the Performance portion of the test. Partial retesting will NOT carry over from one season to the next.</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2919488"/>
            <a:ext cx="20574000" cy="3557512"/>
          </a:xfrm>
          <a:prstGeom prst="rect">
            <a:avLst/>
          </a:prstGeom>
        </p:spPr>
        <p:txBody>
          <a:bodyPr wrap="square">
            <a:spAutoFit/>
          </a:bodyPr>
          <a:lstStyle/>
          <a:p>
            <a:pPr>
              <a:lnSpc>
                <a:spcPct val="150000"/>
              </a:lnSpc>
              <a:spcBef>
                <a:spcPts val="1200"/>
              </a:spcBef>
            </a:pPr>
            <a:r>
              <a:rPr lang="en-US" sz="8000" dirty="0"/>
              <a:t>Playing in the Competitive Ladder </a:t>
            </a:r>
            <a:r>
              <a:rPr lang="en-US" sz="8000" dirty="0" smtClean="0"/>
              <a:t>is not </a:t>
            </a:r>
            <a:r>
              <a:rPr lang="en-US" sz="8000" dirty="0"/>
              <a:t>required to qualify to test for the next level.</a:t>
            </a:r>
          </a:p>
        </p:txBody>
      </p:sp>
      <p:sp>
        <p:nvSpPr>
          <p:cNvPr id="4" name="TextBox 3"/>
          <p:cNvSpPr txBox="1"/>
          <p:nvPr/>
        </p:nvSpPr>
        <p:spPr>
          <a:xfrm>
            <a:off x="6096000" y="8108401"/>
            <a:ext cx="6172200" cy="1510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6000" b="1" i="0" u="none" strike="noStrike" cap="none" spc="0" normalizeH="0" baseline="0" dirty="0" smtClean="0">
                <a:ln>
                  <a:noFill/>
                </a:ln>
                <a:solidFill>
                  <a:schemeClr val="tx1"/>
                </a:solidFill>
                <a:effectLst/>
                <a:uFillTx/>
                <a:latin typeface="+mn-lt"/>
                <a:ea typeface="+mn-ea"/>
                <a:cs typeface="+mn-cs"/>
                <a:sym typeface="Helvetica Neue"/>
              </a:rPr>
              <a:t>Don’t faint!</a:t>
            </a:r>
            <a:endParaRPr kumimoji="0" lang="en-US" sz="6000" b="1" i="0" u="none" strike="noStrike" cap="none" spc="0" normalizeH="0" baseline="0" dirty="0">
              <a:ln>
                <a:noFill/>
              </a:ln>
              <a:solidFill>
                <a:schemeClr val="tx1"/>
              </a:solidFill>
              <a:effectLst/>
              <a:uFillTx/>
              <a:latin typeface="+mn-lt"/>
              <a:ea typeface="+mn-ea"/>
              <a:cs typeface="+mn-cs"/>
              <a:sym typeface="Helvetica Neue"/>
            </a:endParaRPr>
          </a:p>
        </p:txBody>
      </p:sp>
    </p:spTree>
    <p:extLst>
      <p:ext uri="{BB962C8B-B14F-4D97-AF65-F5344CB8AC3E}">
        <p14:creationId xmlns:p14="http://schemas.microsoft.com/office/powerpoint/2010/main" xmlns="" val="41438662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p:txBody>
          <a:bodyPr/>
          <a:lstStyle/>
          <a:p>
            <a:r>
              <a:rPr lang="en-US" dirty="0" smtClean="0"/>
              <a:t>Orientation</a:t>
            </a:r>
            <a:endParaRPr lang="en-US" dirty="0"/>
          </a:p>
        </p:txBody>
      </p:sp>
    </p:spTree>
    <p:extLst>
      <p:ext uri="{BB962C8B-B14F-4D97-AF65-F5344CB8AC3E}">
        <p14:creationId xmlns:p14="http://schemas.microsoft.com/office/powerpoint/2010/main" xmlns="" val="378212510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All testing and retesting will begin the first full week in January and end the last full week in March."/>
          <p:cNvSpPr txBox="1"/>
          <p:nvPr/>
        </p:nvSpPr>
        <p:spPr>
          <a:xfrm>
            <a:off x="533401" y="1295400"/>
            <a:ext cx="23241000" cy="1149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25000"/>
              </a:lnSpc>
              <a:defRPr sz="7000"/>
            </a:lvl1pPr>
          </a:lstStyle>
          <a:p>
            <a:pPr marL="1143000" indent="-1143000">
              <a:buFont typeface="Arial" panose="020B0604020202020204" pitchFamily="34" charset="0"/>
              <a:buChar char="•"/>
            </a:pPr>
            <a:r>
              <a:rPr sz="7600" dirty="0"/>
              <a:t>All testing and retesting will begin the first full week in January and end the last full week in March</a:t>
            </a:r>
            <a:r>
              <a:rPr sz="7600" dirty="0" smtClean="0"/>
              <a:t>.</a:t>
            </a:r>
            <a:endParaRPr lang="en-US" sz="7600" dirty="0" smtClean="0"/>
          </a:p>
          <a:p>
            <a:endParaRPr lang="en-US" sz="7600" dirty="0" smtClean="0"/>
          </a:p>
          <a:p>
            <a:pPr marL="1143000" indent="-1143000">
              <a:buFont typeface="Arial" panose="020B0604020202020204" pitchFamily="34" charset="0"/>
              <a:buChar char="•"/>
            </a:pPr>
            <a:r>
              <a:rPr lang="en-US" sz="7600" dirty="0"/>
              <a:t>If the Ratings Committee determines there are sufficient Leads, ball-feeders, and volunteer test players at the target level needed, testing may begin earlier</a:t>
            </a:r>
            <a:r>
              <a:rPr lang="en-US" sz="7600" dirty="0" smtClean="0"/>
              <a:t>.</a:t>
            </a:r>
            <a:endParaRPr sz="76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It is the responsibility of the testing candidate to schedule and attend this test. Reminders WILL NOT be sent out."/>
          <p:cNvSpPr txBox="1"/>
          <p:nvPr/>
        </p:nvSpPr>
        <p:spPr>
          <a:xfrm>
            <a:off x="1537230" y="1576535"/>
            <a:ext cx="21309540" cy="11067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889000" indent="-889000">
              <a:lnSpc>
                <a:spcPct val="125000"/>
              </a:lnSpc>
              <a:buSzPct val="123000"/>
              <a:buChar char="•"/>
              <a:defRPr sz="7000"/>
            </a:lvl1pPr>
          </a:lstStyle>
          <a:p>
            <a:pPr marL="0" indent="0" algn="ctr">
              <a:buNone/>
            </a:pPr>
            <a:r>
              <a:rPr sz="8000" dirty="0"/>
              <a:t>It is the responsibility of the testing candidate to schedule and attend this test. </a:t>
            </a:r>
            <a:endParaRPr lang="en-US" sz="8000" dirty="0" smtClean="0"/>
          </a:p>
          <a:p>
            <a:pPr marL="0" indent="0" algn="ctr">
              <a:buNone/>
            </a:pPr>
            <a:r>
              <a:rPr sz="8000" dirty="0" smtClean="0"/>
              <a:t>Reminders </a:t>
            </a:r>
            <a:r>
              <a:rPr sz="8000" dirty="0"/>
              <a:t>WILL NOT be sent out</a:t>
            </a:r>
            <a:r>
              <a:rPr sz="8000" dirty="0" smtClean="0"/>
              <a:t>.</a:t>
            </a:r>
            <a:endParaRPr lang="en-US" sz="8000" dirty="0" smtClean="0"/>
          </a:p>
          <a:p>
            <a:pPr marL="0" indent="0" algn="ctr">
              <a:buNone/>
            </a:pPr>
            <a:endParaRPr lang="en-US" sz="8000" dirty="0"/>
          </a:p>
          <a:p>
            <a:pPr marL="0" indent="0" algn="ctr">
              <a:buNone/>
            </a:pPr>
            <a:r>
              <a:rPr lang="en-US" sz="8000" dirty="0"/>
              <a:t>Unless requested by the tester, please, no </a:t>
            </a:r>
            <a:r>
              <a:rPr lang="en-US" sz="8000" dirty="0" smtClean="0"/>
              <a:t>spectators</a:t>
            </a:r>
            <a:r>
              <a:rPr lang="en-US" sz="8000" dirty="0"/>
              <a:t>.</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276600"/>
            <a:ext cx="22860000" cy="9049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4500"/>
              </a:spcBef>
              <a:spcAft>
                <a:spcPts val="0"/>
              </a:spcAft>
              <a:buClrTx/>
              <a:buSzTx/>
              <a:buFontTx/>
              <a:buNone/>
              <a:tabLst/>
            </a:pPr>
            <a:r>
              <a:rPr kumimoji="0" lang="en-US" sz="6600" b="0" i="0" u="none" strike="noStrike" cap="none" spc="0" normalizeH="0" baseline="0" dirty="0" smtClean="0">
                <a:ln>
                  <a:noFill/>
                </a:ln>
                <a:solidFill>
                  <a:srgbClr val="FFFFFF"/>
                </a:solidFill>
                <a:effectLst/>
                <a:uFillTx/>
                <a:sym typeface="Helvetica Neue"/>
              </a:rPr>
              <a:t>Clarification Questions?</a:t>
            </a:r>
          </a:p>
          <a:p>
            <a:pPr marL="0" marR="0" indent="0" algn="l" defTabSz="2438338" rtl="0" fontAlgn="auto" latinLnBrk="0" hangingPunct="0">
              <a:lnSpc>
                <a:spcPct val="90000"/>
              </a:lnSpc>
              <a:spcBef>
                <a:spcPts val="4500"/>
              </a:spcBef>
              <a:spcAft>
                <a:spcPts val="0"/>
              </a:spcAft>
              <a:buClrTx/>
              <a:buSzTx/>
              <a:buFontTx/>
              <a:buNone/>
              <a:tabLst/>
            </a:pPr>
            <a:endParaRPr lang="en-US" sz="6600" dirty="0" smtClean="0"/>
          </a:p>
          <a:p>
            <a:pPr marL="0" marR="0" indent="0" algn="l" defTabSz="2438338" rtl="0" fontAlgn="auto" latinLnBrk="0" hangingPunct="0">
              <a:lnSpc>
                <a:spcPct val="90000"/>
              </a:lnSpc>
              <a:spcBef>
                <a:spcPts val="4500"/>
              </a:spcBef>
              <a:spcAft>
                <a:spcPts val="0"/>
              </a:spcAft>
              <a:buClrTx/>
              <a:buSzTx/>
              <a:buFontTx/>
              <a:buNone/>
              <a:tabLst/>
            </a:pPr>
            <a:endParaRPr lang="en-US" sz="6600" dirty="0"/>
          </a:p>
          <a:p>
            <a:pPr algn="ctr"/>
            <a:r>
              <a:rPr lang="en-US" sz="6600" dirty="0" smtClean="0"/>
              <a:t>Suggestions, </a:t>
            </a:r>
            <a:r>
              <a:rPr kumimoji="0" lang="en-US" sz="6600" b="0" i="0" u="none" strike="noStrike" cap="none" spc="0" normalizeH="0" baseline="0" dirty="0" smtClean="0">
                <a:ln>
                  <a:noFill/>
                </a:ln>
                <a:solidFill>
                  <a:srgbClr val="FFFFFF"/>
                </a:solidFill>
                <a:effectLst/>
                <a:uFillTx/>
                <a:sym typeface="Helvetica Neue"/>
              </a:rPr>
              <a:t>or to volunteer for the Ratings Committee:  </a:t>
            </a:r>
          </a:p>
          <a:p>
            <a:pPr marL="0" marR="0" indent="0" algn="ctr" defTabSz="2438338" rtl="0" fontAlgn="auto" latinLnBrk="0" hangingPunct="0">
              <a:lnSpc>
                <a:spcPct val="90000"/>
              </a:lnSpc>
              <a:spcBef>
                <a:spcPts val="4500"/>
              </a:spcBef>
              <a:spcAft>
                <a:spcPts val="0"/>
              </a:spcAft>
              <a:buClrTx/>
              <a:buSzTx/>
              <a:buFontTx/>
              <a:buNone/>
              <a:tabLst/>
            </a:pPr>
            <a:r>
              <a:rPr kumimoji="0" lang="en-US" sz="6600" b="0" i="0" u="none" strike="noStrike" cap="none" spc="0" normalizeH="0" baseline="0" smtClean="0">
                <a:ln>
                  <a:noFill/>
                </a:ln>
                <a:solidFill>
                  <a:srgbClr val="FFFFFF"/>
                </a:solidFill>
                <a:effectLst/>
                <a:uFillTx/>
                <a:sym typeface="Helvetica Neue"/>
                <a:hlinkClick r:id="rId3"/>
              </a:rPr>
              <a:t>gwynngorrell@gmail.com</a:t>
            </a:r>
            <a:endParaRPr kumimoji="0" lang="en-US" sz="6600" b="0" i="0" u="none" strike="noStrike" cap="none" spc="0" normalizeH="0" baseline="0" dirty="0" smtClean="0">
              <a:ln>
                <a:noFill/>
              </a:ln>
              <a:solidFill>
                <a:srgbClr val="FFFFFF"/>
              </a:solidFill>
              <a:effectLst/>
              <a:uFillTx/>
              <a:sym typeface="Helvetica Neue"/>
            </a:endParaRPr>
          </a:p>
          <a:p>
            <a:pPr marL="0" marR="0" indent="0" algn="l" defTabSz="2438338" rtl="0" fontAlgn="auto" latinLnBrk="0" hangingPunct="0">
              <a:lnSpc>
                <a:spcPct val="90000"/>
              </a:lnSpc>
              <a:spcBef>
                <a:spcPts val="4500"/>
              </a:spcBef>
              <a:spcAft>
                <a:spcPts val="0"/>
              </a:spcAft>
              <a:buClrTx/>
              <a:buSzTx/>
              <a:buFontTx/>
              <a:buNone/>
              <a:tabLst/>
            </a:pPr>
            <a:endParaRPr kumimoji="0" lang="en-US" sz="6600" b="0" i="0" u="none" strike="noStrike" cap="none" spc="0" normalizeH="0" baseline="0" dirty="0">
              <a:ln>
                <a:noFill/>
              </a:ln>
              <a:solidFill>
                <a:srgbClr val="FFFFFF"/>
              </a:solidFill>
              <a:effectLst/>
              <a:uFillTx/>
              <a:sym typeface="Helvetica Neue"/>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36150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lstStyle/>
          <a:p>
            <a:r>
              <a:rPr lang="en-US" dirty="0" smtClean="0"/>
              <a:t>New  and Temporary Players</a:t>
            </a:r>
            <a:endParaRPr lang="en-US" dirty="0"/>
          </a:p>
        </p:txBody>
      </p:sp>
    </p:spTree>
    <p:extLst>
      <p:ext uri="{BB962C8B-B14F-4D97-AF65-F5344CB8AC3E}">
        <p14:creationId xmlns:p14="http://schemas.microsoft.com/office/powerpoint/2010/main" xmlns="" val="26510716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yers who come to the club for a period shorter than one (1) month will be labeled in the LivePickleball.com system with a ‘T’ (for temporary player) and will be placed in the level at which they identify for the time the player is at PEM. The PEMPC Pr"/>
          <p:cNvSpPr txBox="1"/>
          <p:nvPr/>
        </p:nvSpPr>
        <p:spPr>
          <a:xfrm>
            <a:off x="1103639" y="1543618"/>
            <a:ext cx="22823161" cy="102207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57250" indent="-857250">
              <a:lnSpc>
                <a:spcPct val="125000"/>
              </a:lnSpc>
              <a:buFont typeface="Arial" panose="020B0604020202020204" pitchFamily="34" charset="0"/>
              <a:buChar char="•"/>
              <a:defRPr sz="6200"/>
            </a:pPr>
            <a:r>
              <a:rPr dirty="0"/>
              <a:t>Players who come </a:t>
            </a:r>
            <a:r>
              <a:rPr lang="en-US" dirty="0" smtClean="0"/>
              <a:t>into</a:t>
            </a:r>
            <a:r>
              <a:rPr dirty="0" smtClean="0"/>
              <a:t> </a:t>
            </a:r>
            <a:r>
              <a:rPr dirty="0"/>
              <a:t>the club for a period shorter than </a:t>
            </a:r>
            <a:r>
              <a:rPr dirty="0" smtClean="0"/>
              <a:t>one</a:t>
            </a:r>
            <a:r>
              <a:rPr lang="en-US" dirty="0" smtClean="0"/>
              <a:t>  </a:t>
            </a:r>
            <a:r>
              <a:rPr dirty="0" smtClean="0"/>
              <a:t>month </a:t>
            </a:r>
            <a:r>
              <a:rPr dirty="0"/>
              <a:t>will be labeled in the LivePickleball.com system with a ‘T’ (for temporary player) and will be placed in the level at which they identify for the time the player is at PEM. </a:t>
            </a:r>
            <a:r>
              <a:rPr i="1" dirty="0"/>
              <a:t>The PEMPC Pro may relocate the player based on evaluation</a:t>
            </a:r>
            <a:r>
              <a:rPr dirty="0" smtClean="0"/>
              <a:t>.</a:t>
            </a:r>
            <a:endParaRPr lang="en-US" dirty="0" smtClean="0"/>
          </a:p>
          <a:p>
            <a:pPr marL="857250" indent="-857250">
              <a:lnSpc>
                <a:spcPct val="125000"/>
              </a:lnSpc>
              <a:buFont typeface="Arial" panose="020B0604020202020204" pitchFamily="34" charset="0"/>
              <a:buChar char="•"/>
              <a:defRPr sz="6200"/>
            </a:pPr>
            <a:r>
              <a:rPr dirty="0" smtClean="0"/>
              <a:t>Players </a:t>
            </a:r>
            <a:r>
              <a:rPr dirty="0"/>
              <a:t>labeled ‘T’ will not be allowed to play in </a:t>
            </a:r>
            <a:r>
              <a:rPr dirty="0" smtClean="0"/>
              <a:t>Skills </a:t>
            </a:r>
            <a:r>
              <a:rPr dirty="0"/>
              <a:t>and </a:t>
            </a:r>
            <a:r>
              <a:rPr dirty="0" smtClean="0"/>
              <a:t>Drills, </a:t>
            </a:r>
            <a:r>
              <a:rPr dirty="0"/>
              <a:t>the Competitive Ladder, or FREE PEMPC Pro </a:t>
            </a:r>
            <a:r>
              <a:rPr dirty="0" smtClean="0"/>
              <a:t>Clinics </a:t>
            </a:r>
            <a:r>
              <a:rPr lang="en-US" dirty="0" smtClean="0"/>
              <a:t>but MAY participate in </a:t>
            </a:r>
            <a:r>
              <a:rPr dirty="0" smtClean="0"/>
              <a:t>Mentoring </a:t>
            </a:r>
            <a:r>
              <a:rPr dirty="0"/>
              <a:t>Round Robins.</a:t>
            </a:r>
          </a:p>
        </p:txBody>
      </p:sp>
    </p:spTree>
    <p:extLst>
      <p:ext uri="{BB962C8B-B14F-4D97-AF65-F5344CB8AC3E}">
        <p14:creationId xmlns:p14="http://schemas.microsoft.com/office/powerpoint/2010/main" xmlns="" val="33180266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hen a player comes into PEMPC, the player will be rated at one-half rating level lower than he/she requests.  The Orientation Team will label the player in the LivePickleball.com system with an ‘E’ (for evaluate) and notify the Ratings Committee.  The p"/>
          <p:cNvSpPr txBox="1"/>
          <p:nvPr/>
        </p:nvSpPr>
        <p:spPr>
          <a:xfrm>
            <a:off x="419099" y="1050517"/>
            <a:ext cx="23545801" cy="11020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75000"/>
              </a:lnSpc>
              <a:defRPr sz="6200"/>
            </a:lvl1pPr>
          </a:lstStyle>
          <a:p>
            <a:pPr marL="857250" indent="-857250">
              <a:lnSpc>
                <a:spcPct val="150000"/>
              </a:lnSpc>
              <a:buFont typeface="Arial" panose="020B0604020202020204" pitchFamily="34" charset="0"/>
              <a:buChar char="•"/>
            </a:pPr>
            <a:r>
              <a:rPr sz="7200" dirty="0"/>
              <a:t>When a </a:t>
            </a:r>
            <a:r>
              <a:rPr lang="en-US" sz="8800" b="1" u="sng" dirty="0" smtClean="0"/>
              <a:t>new</a:t>
            </a:r>
            <a:r>
              <a:rPr lang="en-US" sz="8800" dirty="0" smtClean="0"/>
              <a:t> </a:t>
            </a:r>
            <a:r>
              <a:rPr sz="7200" dirty="0" smtClean="0"/>
              <a:t>player </a:t>
            </a:r>
            <a:r>
              <a:rPr sz="7200" dirty="0"/>
              <a:t>comes into PEMPC, the player will be rated at </a:t>
            </a:r>
            <a:r>
              <a:rPr sz="7200" b="1" u="sng" dirty="0"/>
              <a:t>one-half rating level lower than he/she requests.</a:t>
            </a:r>
            <a:r>
              <a:rPr sz="7200" dirty="0"/>
              <a:t>  </a:t>
            </a:r>
            <a:endParaRPr lang="en-US" sz="7200" dirty="0" smtClean="0"/>
          </a:p>
          <a:p>
            <a:pPr marL="857250" indent="-857250">
              <a:lnSpc>
                <a:spcPct val="150000"/>
              </a:lnSpc>
              <a:buFont typeface="Arial" panose="020B0604020202020204" pitchFamily="34" charset="0"/>
              <a:buChar char="•"/>
            </a:pPr>
            <a:r>
              <a:rPr sz="7200" dirty="0" smtClean="0"/>
              <a:t>The </a:t>
            </a:r>
            <a:r>
              <a:rPr sz="7200" dirty="0"/>
              <a:t>Orientation Team will label the player in the LivePickleball.com system with an ‘E’ (for evaluate) and notify the Ratings Committee.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hen a player comes into PEMPC, the player will be rated at one-half rating level lower than he/she requests.  The Orientation Team will label the player in the LivePickleball.com system with an ‘E’ (for evaluate) and notify the Ratings Committee.  The p"/>
          <p:cNvSpPr txBox="1"/>
          <p:nvPr/>
        </p:nvSpPr>
        <p:spPr>
          <a:xfrm>
            <a:off x="419099" y="843521"/>
            <a:ext cx="23545801" cy="11321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75000"/>
              </a:lnSpc>
              <a:defRPr sz="6200"/>
            </a:lvl1pPr>
          </a:lstStyle>
          <a:p>
            <a:pPr marL="857250" indent="-857250">
              <a:lnSpc>
                <a:spcPct val="150000"/>
              </a:lnSpc>
              <a:buFont typeface="Arial" panose="020B0604020202020204" pitchFamily="34" charset="0"/>
              <a:buChar char="•"/>
            </a:pPr>
            <a:r>
              <a:rPr lang="en-US" sz="8000" dirty="0"/>
              <a:t>The </a:t>
            </a:r>
            <a:r>
              <a:rPr lang="en-US" sz="8000" u="sng" dirty="0" smtClean="0"/>
              <a:t>new</a:t>
            </a:r>
            <a:r>
              <a:rPr lang="en-US" sz="8000" dirty="0" smtClean="0"/>
              <a:t> player </a:t>
            </a:r>
            <a:r>
              <a:rPr lang="en-US" sz="8000" dirty="0"/>
              <a:t>will be invited to test for the level requested at Orientation.  </a:t>
            </a:r>
            <a:endParaRPr lang="en-US" sz="8000" dirty="0" smtClean="0"/>
          </a:p>
          <a:p>
            <a:pPr>
              <a:lnSpc>
                <a:spcPct val="150000"/>
              </a:lnSpc>
            </a:pPr>
            <a:endParaRPr lang="en-US" sz="2000" dirty="0" smtClean="0"/>
          </a:p>
          <a:p>
            <a:pPr marL="857250" indent="-857250">
              <a:lnSpc>
                <a:spcPct val="150000"/>
              </a:lnSpc>
              <a:buFont typeface="Arial" panose="020B0604020202020204" pitchFamily="34" charset="0"/>
              <a:buChar char="•"/>
            </a:pPr>
            <a:r>
              <a:rPr lang="en-US" sz="8000" i="1" dirty="0" smtClean="0"/>
              <a:t>At </a:t>
            </a:r>
            <a:r>
              <a:rPr lang="en-US" sz="8000" i="1" dirty="0"/>
              <a:t>the request of the Ratings Committee, a </a:t>
            </a:r>
            <a:r>
              <a:rPr lang="en-US" sz="9600" b="1" i="1" u="sng" dirty="0"/>
              <a:t>new</a:t>
            </a:r>
            <a:r>
              <a:rPr lang="en-US" sz="9600" i="1" dirty="0"/>
              <a:t> </a:t>
            </a:r>
            <a:r>
              <a:rPr lang="en-US" sz="8000" i="1" dirty="0"/>
              <a:t>player may be evaluated prior to testing by the PEMPC Pro for potential movement up </a:t>
            </a:r>
            <a:r>
              <a:rPr lang="en-US" sz="8000" b="1" i="1" u="sng" dirty="0"/>
              <a:t>OR </a:t>
            </a:r>
            <a:r>
              <a:rPr lang="en-US" sz="8000" b="1" i="1" u="sng" dirty="0" smtClean="0"/>
              <a:t>down</a:t>
            </a:r>
            <a:r>
              <a:rPr lang="en-US" sz="8000" dirty="0" smtClean="0"/>
              <a:t>.</a:t>
            </a:r>
            <a:endParaRPr sz="7500" dirty="0"/>
          </a:p>
        </p:txBody>
      </p:sp>
    </p:spTree>
    <p:extLst>
      <p:ext uri="{BB962C8B-B14F-4D97-AF65-F5344CB8AC3E}">
        <p14:creationId xmlns:p14="http://schemas.microsoft.com/office/powerpoint/2010/main" xmlns="" val="318475379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yers waiting to be evaluated may play in Mentoring Round Robins, Skills and Drills, and the Competitive Ladder Event at their target level.  Players waiting to test may play in Mentoring Round Robins and Skills and Drills, but must remain at their cur"/>
          <p:cNvSpPr txBox="1"/>
          <p:nvPr/>
        </p:nvSpPr>
        <p:spPr>
          <a:xfrm>
            <a:off x="533400" y="3885061"/>
            <a:ext cx="23241000" cy="5457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50000"/>
              </a:lnSpc>
              <a:defRPr sz="6600"/>
            </a:lvl1pPr>
          </a:lstStyle>
          <a:p>
            <a:pPr marL="857250" indent="-857250">
              <a:buFont typeface="Arial" panose="020B0604020202020204" pitchFamily="34" charset="0"/>
              <a:buChar char="•"/>
            </a:pPr>
            <a:r>
              <a:rPr lang="en-US" sz="7200" dirty="0" smtClean="0"/>
              <a:t>The </a:t>
            </a:r>
            <a:r>
              <a:rPr lang="en-US" sz="8800" b="1" u="sng" dirty="0" smtClean="0"/>
              <a:t>new</a:t>
            </a:r>
            <a:r>
              <a:rPr lang="en-US" sz="8800" b="1" dirty="0" smtClean="0"/>
              <a:t> </a:t>
            </a:r>
            <a:r>
              <a:rPr sz="7200" dirty="0" smtClean="0"/>
              <a:t>Player waiting</a:t>
            </a:r>
            <a:r>
              <a:rPr lang="en-US" sz="7200" dirty="0" smtClean="0"/>
              <a:t>,</a:t>
            </a:r>
            <a:r>
              <a:rPr sz="7200" dirty="0" smtClean="0"/>
              <a:t> </a:t>
            </a:r>
            <a:r>
              <a:rPr sz="7200" dirty="0"/>
              <a:t>to be </a:t>
            </a:r>
            <a:r>
              <a:rPr sz="7200" b="1" u="sng" dirty="0" smtClean="0"/>
              <a:t>evaluated</a:t>
            </a:r>
            <a:r>
              <a:rPr lang="en-US" sz="7200" b="1" u="sng" dirty="0" smtClean="0"/>
              <a:t>,</a:t>
            </a:r>
            <a:r>
              <a:rPr sz="7200" dirty="0" smtClean="0"/>
              <a:t> </a:t>
            </a:r>
            <a:r>
              <a:rPr sz="7200" dirty="0"/>
              <a:t>may play in Mentoring Round </a:t>
            </a:r>
            <a:r>
              <a:rPr sz="7200" dirty="0" smtClean="0"/>
              <a:t>Robins</a:t>
            </a:r>
            <a:r>
              <a:rPr lang="en-US" sz="7200" dirty="0" smtClean="0"/>
              <a:t> and </a:t>
            </a:r>
            <a:r>
              <a:rPr sz="7200" dirty="0" smtClean="0"/>
              <a:t>Skills </a:t>
            </a:r>
            <a:r>
              <a:rPr sz="7200" dirty="0"/>
              <a:t>and </a:t>
            </a:r>
            <a:r>
              <a:rPr sz="7200" dirty="0" smtClean="0"/>
              <a:t>Drills</a:t>
            </a:r>
            <a:r>
              <a:rPr lang="en-US" sz="7200" dirty="0" smtClean="0"/>
              <a:t> </a:t>
            </a:r>
            <a:r>
              <a:rPr sz="7200" dirty="0" smtClean="0"/>
              <a:t>at </a:t>
            </a:r>
            <a:r>
              <a:rPr sz="7200" dirty="0"/>
              <a:t>their target </a:t>
            </a:r>
            <a:r>
              <a:rPr sz="7200" dirty="0" smtClean="0"/>
              <a:t>level</a:t>
            </a:r>
            <a:r>
              <a:rPr lang="en-US" sz="7200" dirty="0" smtClean="0"/>
              <a:t>, but NOT the Competitive Ladder.</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p:txBody>
          <a:bodyPr/>
          <a:lstStyle/>
          <a:p>
            <a:r>
              <a:rPr lang="en-US" dirty="0" smtClean="0"/>
              <a:t>Tournament and Test Ratings</a:t>
            </a:r>
            <a:endParaRPr lang="en-US" dirty="0"/>
          </a:p>
        </p:txBody>
      </p:sp>
    </p:spTree>
    <p:extLst>
      <p:ext uri="{BB962C8B-B14F-4D97-AF65-F5344CB8AC3E}">
        <p14:creationId xmlns:p14="http://schemas.microsoft.com/office/powerpoint/2010/main" xmlns="" val="218559006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n official tournament rating (UTPR, WPR, CTPR) may be considered for rating placement with proof of a minimum of four tournaments played and with the approval of the Ratings Committee.…"/>
          <p:cNvSpPr txBox="1"/>
          <p:nvPr/>
        </p:nvSpPr>
        <p:spPr>
          <a:xfrm>
            <a:off x="457200" y="2133600"/>
            <a:ext cx="23469600" cy="10621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57250" indent="-857250">
              <a:lnSpc>
                <a:spcPct val="150000"/>
              </a:lnSpc>
              <a:buFont typeface="Arial" panose="020B0604020202020204" pitchFamily="34" charset="0"/>
              <a:buChar char="•"/>
              <a:defRPr sz="7000"/>
            </a:pPr>
            <a:r>
              <a:rPr sz="8000" dirty="0"/>
              <a:t>An official tournament rating (UTPR, WPR, CTPR) may be considered for rating placement with proof of a minimum of four tournaments played and with the approval of the Ratings Committee</a:t>
            </a:r>
            <a:r>
              <a:rPr sz="8000" dirty="0" smtClean="0"/>
              <a:t>.</a:t>
            </a:r>
            <a:endParaRPr lang="en-US" sz="8000" dirty="0" smtClean="0"/>
          </a:p>
          <a:p>
            <a:pPr>
              <a:lnSpc>
                <a:spcPct val="150000"/>
              </a:lnSpc>
              <a:defRPr sz="7000"/>
            </a:pPr>
            <a:endParaRPr sz="350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32_DynamicDark">
  <a:themeElements>
    <a:clrScheme name="32_DynamicDark">
      <a:dk1>
        <a:srgbClr val="BE00FF"/>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2_DynamicDark">
  <a:themeElements>
    <a:clrScheme name="32_DynamicDar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2643</TotalTime>
  <Words>713</Words>
  <Application>Microsoft Office PowerPoint</Application>
  <PresentationFormat>Custom</PresentationFormat>
  <Paragraphs>50</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32_DynamicDark</vt:lpstr>
      <vt:lpstr>Ratings Policy and Procedure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Ratings Policy and Procedure</dc:title>
  <dc:creator>MyPC7</dc:creator>
  <cp:lastModifiedBy>MyPC7</cp:lastModifiedBy>
  <cp:revision>35</cp:revision>
  <cp:lastPrinted>2024-01-01T20:05:02Z</cp:lastPrinted>
  <dcterms:modified xsi:type="dcterms:W3CDTF">2024-01-06T00:12:07Z</dcterms:modified>
</cp:coreProperties>
</file>